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58" r:id="rId3"/>
    <p:sldId id="270" r:id="rId4"/>
    <p:sldId id="272" r:id="rId5"/>
    <p:sldId id="294" r:id="rId6"/>
    <p:sldId id="259" r:id="rId7"/>
    <p:sldId id="284" r:id="rId8"/>
    <p:sldId id="290" r:id="rId9"/>
    <p:sldId id="293" r:id="rId10"/>
    <p:sldId id="275" r:id="rId11"/>
    <p:sldId id="285" r:id="rId12"/>
    <p:sldId id="276" r:id="rId13"/>
    <p:sldId id="286" r:id="rId14"/>
    <p:sldId id="278" r:id="rId15"/>
    <p:sldId id="287" r:id="rId16"/>
    <p:sldId id="288" r:id="rId17"/>
    <p:sldId id="280" r:id="rId18"/>
    <p:sldId id="281" r:id="rId19"/>
    <p:sldId id="291" r:id="rId20"/>
    <p:sldId id="289" r:id="rId21"/>
    <p:sldId id="283" r:id="rId22"/>
    <p:sldId id="292" r:id="rId23"/>
    <p:sldId id="295" r:id="rId24"/>
    <p:sldId id="260" r:id="rId25"/>
    <p:sldId id="271" r:id="rId26"/>
    <p:sldId id="279" r:id="rId27"/>
    <p:sldId id="274" r:id="rId2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3529" autoAdjust="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nh78\Desktop\Project\Gantt+Chart_201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28746619616832"/>
          <c:y val="0.10355846042120551"/>
          <c:w val="0.78849139628247533"/>
          <c:h val="0.73376906318082802"/>
        </c:manualLayout>
      </c:layout>
      <c:barChart>
        <c:barDir val="bar"/>
        <c:grouping val="stacked"/>
        <c:varyColors val="0"/>
        <c:ser>
          <c:idx val="1"/>
          <c:order val="0"/>
          <c:tx>
            <c:strRef>
              <c:f>'[Gantt+Chart_2018.xlsx]Gannt Chart'!$B$7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</c:spPr>
          <c:invertIfNegative val="0"/>
          <c:cat>
            <c:strRef>
              <c:f>'[Gantt+Chart_2018.xlsx]Gannt Chart'!$E$9:$E$22</c:f>
              <c:strCache>
                <c:ptCount val="5"/>
                <c:pt idx="0">
                  <c:v>아이디어 검토 및 자료 탐색</c:v>
                </c:pt>
                <c:pt idx="1">
                  <c:v>시놉시스 작성</c:v>
                </c:pt>
                <c:pt idx="2">
                  <c:v>알고리즘 모델링1</c:v>
                </c:pt>
                <c:pt idx="3">
                  <c:v>알고리즘 모델링2</c:v>
                </c:pt>
                <c:pt idx="4">
                  <c:v>최종 점검 및 제출</c:v>
                </c:pt>
              </c:strCache>
            </c:strRef>
          </c:cat>
          <c:val>
            <c:numRef>
              <c:f>'[Gantt+Chart_2018.xlsx]Gannt Chart'!$B$9:$B$17</c:f>
              <c:numCache>
                <c:formatCode>mm"/"dd;@</c:formatCode>
                <c:ptCount val="9"/>
                <c:pt idx="0">
                  <c:v>43929</c:v>
                </c:pt>
                <c:pt idx="1">
                  <c:v>43930</c:v>
                </c:pt>
                <c:pt idx="2">
                  <c:v>43931</c:v>
                </c:pt>
                <c:pt idx="3">
                  <c:v>43939</c:v>
                </c:pt>
                <c:pt idx="4">
                  <c:v>43946</c:v>
                </c:pt>
              </c:numCache>
            </c:numRef>
          </c:val>
        </c:ser>
        <c:ser>
          <c:idx val="0"/>
          <c:order val="1"/>
          <c:tx>
            <c:strRef>
              <c:f>'[Gantt+Chart_2018.xlsx]Gannt Chart'!$D$7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66ACFA"/>
              </a:solidFill>
            </c:spPr>
          </c:dPt>
          <c:dPt>
            <c:idx val="3"/>
            <c:invertIfNegative val="0"/>
            <c:bubble3D val="0"/>
            <c:spPr>
              <a:solidFill>
                <a:srgbClr val="36D6C7"/>
              </a:solidFill>
            </c:spPr>
          </c:dPt>
          <c:dPt>
            <c:idx val="4"/>
            <c:invertIfNegative val="0"/>
            <c:bubble3D val="0"/>
            <c:spPr>
              <a:solidFill>
                <a:srgbClr val="92D050"/>
              </a:solidFill>
            </c:spPr>
          </c:dPt>
          <c:dPt>
            <c:idx val="5"/>
            <c:invertIfNegative val="0"/>
            <c:bubble3D val="0"/>
            <c:spPr>
              <a:solidFill>
                <a:srgbClr val="36D6C7"/>
              </a:solidFill>
            </c:spPr>
          </c:dPt>
          <c:dPt>
            <c:idx val="6"/>
            <c:invertIfNegative val="0"/>
            <c:bubble3D val="0"/>
            <c:spPr>
              <a:solidFill>
                <a:srgbClr val="00B050"/>
              </a:solidFill>
            </c:spPr>
          </c:dPt>
          <c:dLbls>
            <c:numFmt formatCode="#,##0&quot; Days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latin typeface="Noto Sans CJK KR Medium" pitchFamily="34" charset="-127"/>
                    <a:ea typeface="Noto Sans CJK KR Medium" pitchFamily="34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'[Gantt+Chart_2018.xlsx]Gannt Chart'!$E$9:$E$22</c:f>
              <c:strCache>
                <c:ptCount val="5"/>
                <c:pt idx="0">
                  <c:v>아이디어 검토 및 자료 탐색</c:v>
                </c:pt>
                <c:pt idx="1">
                  <c:v>시놉시스 작성</c:v>
                </c:pt>
                <c:pt idx="2">
                  <c:v>알고리즘 모델링1</c:v>
                </c:pt>
                <c:pt idx="3">
                  <c:v>알고리즘 모델링2</c:v>
                </c:pt>
                <c:pt idx="4">
                  <c:v>최종 점검 및 제출</c:v>
                </c:pt>
              </c:strCache>
            </c:strRef>
          </c:cat>
          <c:val>
            <c:numRef>
              <c:f>'[Gantt+Chart_2018.xlsx]Gannt Chart'!$D$9:$D$17</c:f>
              <c:numCache>
                <c:formatCode>0_);[Red]\(0\)</c:formatCode>
                <c:ptCount val="9"/>
                <c:pt idx="0">
                  <c:v>1</c:v>
                </c:pt>
                <c:pt idx="1">
                  <c:v>1</c:v>
                </c:pt>
                <c:pt idx="2">
                  <c:v>8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343105520"/>
        <c:axId val="1343106064"/>
      </c:barChart>
      <c:catAx>
        <c:axId val="134310552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Noto Sans CJK KR DemiLight" pitchFamily="34" charset="-127"/>
                <a:ea typeface="Noto Sans CJK KR DemiLight" pitchFamily="34" charset="-127"/>
              </a:defRPr>
            </a:pPr>
            <a:endParaRPr lang="ko-KR"/>
          </a:p>
        </c:txPr>
        <c:crossAx val="1343106064"/>
        <c:crosses val="autoZero"/>
        <c:auto val="1"/>
        <c:lblAlgn val="ctr"/>
        <c:lblOffset val="100"/>
        <c:noMultiLvlLbl val="0"/>
      </c:catAx>
      <c:valAx>
        <c:axId val="1343106064"/>
        <c:scaling>
          <c:orientation val="minMax"/>
        </c:scaling>
        <c:delete val="0"/>
        <c:axPos val="t"/>
        <c:majorGridlines>
          <c:spPr>
            <a:ln>
              <a:solidFill>
                <a:schemeClr val="bg1">
                  <a:lumMod val="75000"/>
                </a:schemeClr>
              </a:solidFill>
              <a:prstDash val="dash"/>
            </a:ln>
          </c:spPr>
        </c:majorGridlines>
        <c:numFmt formatCode="m&quot;/&quot;d;@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Noto Sans CJK KR Medium" pitchFamily="34" charset="-127"/>
                <a:ea typeface="Noto Sans CJK KR Medium" pitchFamily="34" charset="-127"/>
              </a:defRPr>
            </a:pPr>
            <a:endParaRPr lang="ko-KR"/>
          </a:p>
        </c:txPr>
        <c:crossAx val="1343105520"/>
        <c:crosses val="autoZero"/>
        <c:crossBetween val="between"/>
      </c:valAx>
    </c:plotArea>
    <c:plotVisOnly val="1"/>
    <c:dispBlanksAs val="gap"/>
    <c:showDLblsOverMax val="0"/>
  </c:chart>
  <c:spPr>
    <a:gradFill flip="none" rotWithShape="1">
      <a:gsLst>
        <a:gs pos="0">
          <a:schemeClr val="accent1">
            <a:tint val="66000"/>
            <a:satMod val="160000"/>
          </a:schemeClr>
        </a:gs>
        <a:gs pos="50000">
          <a:schemeClr val="accent1">
            <a:tint val="44500"/>
            <a:satMod val="160000"/>
          </a:schemeClr>
        </a:gs>
        <a:gs pos="100000">
          <a:schemeClr val="accent1">
            <a:tint val="23500"/>
            <a:satMod val="160000"/>
          </a:schemeClr>
        </a:gs>
      </a:gsLst>
      <a:lin ang="0" scaled="1"/>
      <a:tileRect/>
    </a:gradFill>
    <a:ln>
      <a:noFill/>
    </a:ln>
  </c:spPr>
  <c:txPr>
    <a:bodyPr/>
    <a:lstStyle/>
    <a:p>
      <a:pPr>
        <a:defRPr>
          <a:latin typeface="나눔고딕" pitchFamily="50" charset="-127"/>
          <a:ea typeface="나눔고딕" pitchFamily="50" charset="-127"/>
        </a:defRPr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00068D-FBF8-411D-B70D-8968D4A61F13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2020년 4월 24일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6D7D15B-FD7D-4887-ADA5-9902E5560478}" type="datetime4">
              <a:rPr lang="ko-KR" altLang="en-US" smtClean="0"/>
              <a:pPr/>
              <a:t>2020년 4월 24일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dirty="0"/>
              <a:t>마스터 텍스트 스타일을 편집하려면 클릭하세요.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1B9A179D-2D27-49E2-B022-8EDDA2EFE6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sz="1200" i="1" noProof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 슬라이드의 이미지를 변경하려면 그림을 선택하고 삭제합니다</a:t>
            </a:r>
            <a:r>
              <a:rPr lang="en-US" altLang="ko-KR" sz="1200" i="1" noProof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1200" i="1" noProof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그런 다음 개체 틀의 그림 아이콘을 클릭하여 고유한 이미지를 삽입합니다</a:t>
            </a:r>
            <a:r>
              <a:rPr lang="en-US" altLang="ko-KR" sz="1200" i="1" noProof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64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474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770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423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050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366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00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637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553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00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861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20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124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939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641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201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168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749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281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324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20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644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61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062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23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8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92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자유형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1FD5E6-36BD-4F8A-A1CA-07CBACCD6594}" type="datetime4">
              <a:rPr lang="ko-KR" altLang="en-US" noProof="0" smtClean="0"/>
              <a:t>2020년 4월 24일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이 있는 2개의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 rtl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</p:txBody>
      </p:sp>
      <p:sp>
        <p:nvSpPr>
          <p:cNvPr id="8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half" idx="14" hasCustomPrompt="1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 rtl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42FAB582-927B-487A-BD21-D76139019305}" type="datetime4">
              <a:rPr lang="ko-KR" altLang="en-US" noProof="0" smtClean="0"/>
              <a:t>2020년 4월 24일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7F8E3F6-DE14-48B2-B2BC-6FABA9630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31B1DE-81A1-4BDD-BDE5-6601948343C0}" type="datetime4">
              <a:rPr lang="ko-KR" altLang="en-US" noProof="0" smtClean="0"/>
              <a:t>2020년 4월 24일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 rtl="0"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13B298D-8FA2-4A62-8691-B258E7067687}" type="datetime4">
              <a:rPr lang="ko-KR" altLang="en-US" noProof="0" smtClean="0"/>
              <a:t>2020년 4월 24일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7F8E3F6-DE14-48B2-B2BC-6FABA9630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45A9C5E-E627-48D1-ADD7-D71C116E683C}" type="datetime4">
              <a:rPr lang="ko-KR" altLang="en-US" noProof="0" smtClean="0"/>
              <a:t>2020년 4월 24일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7F8E3F6-DE14-48B2-B2BC-6FABA9630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그림이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자유형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자유형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5" name="그림 개체 틀 14" descr="이미지를 추가할 수 있는 빈 개체 틀입니다. 개체 틀을 클릭하고 추가할 이미지를 선택하세요.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자유형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자유형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자유형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ko-KR" altLang="en-US" sz="1800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>
            <a:lvl1pPr rtl="0"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>
            <a:lvl1pPr rtl="0"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32D1C103-EFE9-4BB1-B53E-AD39ACBC5B7E}" type="datetime4">
              <a:rPr lang="ko-KR" altLang="en-US" smtClean="0"/>
              <a:t>2020년 4월 24일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7F8E3F6-DE14-48B2-B2BC-6FABA9630FB8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26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>
            <a:lvl1pPr rtl="0"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26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>
            <a:lvl1pPr rtl="0"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0754BA47-E573-4699-9CF6-6F2656305B1D}" type="datetime4">
              <a:rPr lang="ko-KR" altLang="en-US" noProof="0" smtClean="0"/>
              <a:t>2020년 4월 24일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7F8E3F6-DE14-48B2-B2BC-6FABA9630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F3BEEC-8900-4CF8-99EF-610A93197721}" type="datetime4">
              <a:rPr lang="ko-KR" altLang="en-US" noProof="0" smtClean="0"/>
              <a:t>2020년 4월 24일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3526DF-DB0C-40D7-8F61-5C64C0CBE873}" type="datetime4">
              <a:rPr lang="ko-KR" altLang="en-US" noProof="0" smtClean="0"/>
              <a:t>2020년 4월 24일</a:t>
            </a:fld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7EDABD-2B71-4A06-9A46-BFAE1B2F0DD0}" type="datetime4">
              <a:rPr lang="ko-KR" altLang="en-US" noProof="0" smtClean="0"/>
              <a:t>2020년 4월 24일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A73C14D-45D0-4798-907D-5219F2AA0161}" type="datetime4">
              <a:rPr lang="ko-KR" altLang="en-US" noProof="0" smtClean="0"/>
              <a:t>2020년 4월 24일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7F8E3F6-DE14-48B2-B2BC-6FABA9630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274320" indent="-274320" algn="l" defTabSz="914400" rtl="0" eaLnBrk="1" latinLnBrk="1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4864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822960" indent="-228600" algn="l" defTabSz="914400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097280" indent="-228600" algn="l" defTabSz="914400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325880" indent="-228600" algn="l" defTabSz="914400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554480" indent="-228600" algn="l" defTabSz="914400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gif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7/04/24/eye-blink-detection-opencv-python-dlib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9t9.com/60" TargetMode="External"/><Relationship Id="rId5" Type="http://schemas.openxmlformats.org/officeDocument/2006/relationships/hyperlink" Target="https://ryu-sh.tistory.com/6" TargetMode="External"/><Relationship Id="rId4" Type="http://schemas.openxmlformats.org/officeDocument/2006/relationships/hyperlink" Target="https://github.com/woorimlee/drowsiness-detecti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71145" y="928478"/>
            <a:ext cx="5120640" cy="703732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dirty="0" smtClean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눈 똑바로 뜨고 운전해</a:t>
            </a:r>
            <a:r>
              <a:rPr lang="en-US" altLang="ko-KR" dirty="0" smtClean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dirty="0">
              <a:solidFill>
                <a:schemeClr val="accent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개체 틀 4" descr="모션 블러 효과가 적용된 도시 거리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1145" y="1792225"/>
            <a:ext cx="5120640" cy="518886"/>
          </a:xfrm>
        </p:spPr>
        <p:txBody>
          <a:bodyPr rtlCol="0"/>
          <a:lstStyle/>
          <a:p>
            <a:pPr rtl="0"/>
            <a:r>
              <a:rPr lang="en-US" altLang="ko-KR" dirty="0" smtClean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졸음 운전 방지를 위한 실시간 탐지</a:t>
            </a:r>
            <a:r>
              <a:rPr lang="en-US" altLang="ko-KR" dirty="0" smtClean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541785" y="5346193"/>
            <a:ext cx="5120640" cy="518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accent6"/>
                </a:solidFill>
              </a:rPr>
              <a:t>발표자 </a:t>
            </a:r>
            <a:r>
              <a:rPr lang="en-US" altLang="ko-KR" dirty="0" smtClean="0">
                <a:solidFill>
                  <a:schemeClr val="accent6"/>
                </a:solidFill>
              </a:rPr>
              <a:t>: </a:t>
            </a:r>
            <a:r>
              <a:rPr lang="ko-KR" altLang="en-US" dirty="0" smtClean="0">
                <a:solidFill>
                  <a:schemeClr val="accent6"/>
                </a:solidFill>
              </a:rPr>
              <a:t>정남호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541785" y="4791457"/>
            <a:ext cx="5775959" cy="554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accent6"/>
                </a:solidFill>
              </a:rPr>
              <a:t>이미지분석 </a:t>
            </a:r>
            <a:r>
              <a:rPr lang="en-US" altLang="ko-KR" dirty="0" smtClean="0">
                <a:solidFill>
                  <a:schemeClr val="accent6"/>
                </a:solidFill>
              </a:rPr>
              <a:t>AI</a:t>
            </a:r>
            <a:r>
              <a:rPr lang="ko-KR" altLang="en-US" dirty="0" smtClean="0">
                <a:solidFill>
                  <a:schemeClr val="accent6"/>
                </a:solidFill>
              </a:rPr>
              <a:t>서비스 개발 실무과정 </a:t>
            </a:r>
            <a:r>
              <a:rPr lang="en-US" altLang="ko-KR" dirty="0" smtClean="0">
                <a:solidFill>
                  <a:schemeClr val="accent6"/>
                </a:solidFill>
              </a:rPr>
              <a:t>B</a:t>
            </a:r>
            <a:r>
              <a:rPr lang="ko-KR" altLang="en-US" dirty="0" smtClean="0">
                <a:solidFill>
                  <a:schemeClr val="accent6"/>
                </a:solidFill>
              </a:rPr>
              <a:t>반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HOG(Histogram of Oriented Gradient)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67" y="1874521"/>
            <a:ext cx="9168866" cy="4544566"/>
          </a:xfrm>
        </p:spPr>
      </p:pic>
    </p:spTree>
    <p:extLst>
      <p:ext uri="{BB962C8B-B14F-4D97-AF65-F5344CB8AC3E}">
        <p14:creationId xmlns:p14="http://schemas.microsoft.com/office/powerpoint/2010/main" val="256428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Face Landmark estimation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4" y="1919514"/>
            <a:ext cx="4312366" cy="4713516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34" y="1919514"/>
            <a:ext cx="4312366" cy="47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0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 smtClean="0"/>
              <a:t>EAR(</a:t>
            </a:r>
            <a:r>
              <a:rPr lang="en-US" altLang="ko-KR" i="1" dirty="0">
                <a:solidFill>
                  <a:schemeClr val="accent5"/>
                </a:solidFill>
              </a:rPr>
              <a:t>eye aspect ratio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감은 눈 탐지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6" y="2190131"/>
            <a:ext cx="4413504" cy="359064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80" y="2038739"/>
            <a:ext cx="4152900" cy="2809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90" y="5146802"/>
            <a:ext cx="3992880" cy="89713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412434" y="3209544"/>
            <a:ext cx="1719072" cy="155182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00" y="2331720"/>
            <a:ext cx="7009912" cy="15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1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 smtClean="0"/>
              <a:t>EAR(</a:t>
            </a:r>
            <a:r>
              <a:rPr lang="en-US" altLang="ko-KR" i="1" dirty="0">
                <a:solidFill>
                  <a:schemeClr val="accent5"/>
                </a:solidFill>
              </a:rPr>
              <a:t>eye aspect ratio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감은 눈 탐지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7" y="2576285"/>
            <a:ext cx="4930043" cy="1389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680" y="2523376"/>
            <a:ext cx="4919762" cy="11312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486" y="1877920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1. </a:t>
            </a:r>
            <a:r>
              <a:rPr lang="ko-KR" altLang="en-US" b="1" dirty="0" smtClean="0">
                <a:solidFill>
                  <a:srgbClr val="FF0000"/>
                </a:solidFill>
              </a:rPr>
              <a:t>눈 뜨고 있었을 때 </a:t>
            </a:r>
            <a:r>
              <a:rPr lang="en-US" altLang="ko-KR" b="1" dirty="0" smtClean="0">
                <a:solidFill>
                  <a:srgbClr val="FF0000"/>
                </a:solidFill>
              </a:rPr>
              <a:t>EAR</a:t>
            </a:r>
            <a:r>
              <a:rPr lang="ko-KR" altLang="en-US" b="1" dirty="0" smtClean="0">
                <a:solidFill>
                  <a:srgbClr val="FF0000"/>
                </a:solidFill>
              </a:rPr>
              <a:t>값의 평균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7887" y="1877920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2. </a:t>
            </a:r>
            <a:r>
              <a:rPr lang="ko-KR" altLang="en-US" b="1" dirty="0" smtClean="0">
                <a:solidFill>
                  <a:srgbClr val="FF0000"/>
                </a:solidFill>
              </a:rPr>
              <a:t>눈 감고 있었을 때 </a:t>
            </a:r>
            <a:r>
              <a:rPr lang="en-US" altLang="ko-KR" b="1" dirty="0" smtClean="0">
                <a:solidFill>
                  <a:srgbClr val="FF0000"/>
                </a:solidFill>
              </a:rPr>
              <a:t>EAR</a:t>
            </a:r>
            <a:r>
              <a:rPr lang="ko-KR" altLang="en-US" b="1" dirty="0" smtClean="0">
                <a:solidFill>
                  <a:srgbClr val="FF0000"/>
                </a:solidFill>
              </a:rPr>
              <a:t>값의 평균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7" y="5250264"/>
            <a:ext cx="5162622" cy="5840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3486" y="4599349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3. </a:t>
            </a:r>
            <a:r>
              <a:rPr lang="ko-KR" altLang="en-US" b="1" dirty="0" smtClean="0">
                <a:solidFill>
                  <a:srgbClr val="FF0000"/>
                </a:solidFill>
              </a:rPr>
              <a:t>평균 </a:t>
            </a:r>
            <a:r>
              <a:rPr lang="en-US" altLang="ko-KR" b="1" dirty="0" smtClean="0">
                <a:solidFill>
                  <a:srgbClr val="FF0000"/>
                </a:solidFill>
              </a:rPr>
              <a:t>EAR </a:t>
            </a:r>
            <a:r>
              <a:rPr lang="ko-KR" altLang="en-US" b="1" dirty="0" smtClean="0">
                <a:solidFill>
                  <a:srgbClr val="FF0000"/>
                </a:solidFill>
              </a:rPr>
              <a:t>계산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9447" y="6020866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accent5"/>
                </a:solidFill>
              </a:rPr>
              <a:t>EAR_THRESH = </a:t>
            </a:r>
            <a:r>
              <a:rPr lang="ko-KR" altLang="en-US" b="1" dirty="0" smtClean="0">
                <a:solidFill>
                  <a:schemeClr val="accent5"/>
                </a:solidFill>
              </a:rPr>
              <a:t>졸음의 기준이</a:t>
            </a:r>
            <a:r>
              <a:rPr lang="en-US" altLang="ko-KR" b="1" dirty="0" smtClean="0">
                <a:solidFill>
                  <a:schemeClr val="accent5"/>
                </a:solidFill>
              </a:rPr>
              <a:t> </a:t>
            </a:r>
            <a:r>
              <a:rPr lang="ko-KR" altLang="en-US" b="1" dirty="0" smtClean="0">
                <a:solidFill>
                  <a:schemeClr val="accent5"/>
                </a:solidFill>
              </a:rPr>
              <a:t>되는 </a:t>
            </a:r>
            <a:r>
              <a:rPr lang="en-US" altLang="ko-KR" b="1" dirty="0" smtClean="0">
                <a:solidFill>
                  <a:schemeClr val="accent5"/>
                </a:solidFill>
              </a:rPr>
              <a:t>EAR</a:t>
            </a:r>
            <a:r>
              <a:rPr lang="ko-KR" altLang="en-US" b="1" dirty="0" smtClean="0">
                <a:solidFill>
                  <a:schemeClr val="accent5"/>
                </a:solidFill>
              </a:rPr>
              <a:t>값 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87887" y="459934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4. </a:t>
            </a:r>
            <a:r>
              <a:rPr lang="ko-KR" altLang="en-US" b="1" dirty="0" smtClean="0">
                <a:solidFill>
                  <a:srgbClr val="FF0000"/>
                </a:solidFill>
              </a:rPr>
              <a:t>예시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38" y="5051976"/>
            <a:ext cx="5139845" cy="15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5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졸음 단계</a:t>
            </a:r>
            <a:r>
              <a:rPr lang="en-US" altLang="ko-KR" dirty="0" smtClean="0"/>
              <a:t>(level) </a:t>
            </a:r>
            <a:r>
              <a:rPr lang="ko-KR" altLang="en-US" dirty="0" smtClean="0"/>
              <a:t>설정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93043"/>
              </p:ext>
            </p:extLst>
          </p:nvPr>
        </p:nvGraphicFramePr>
        <p:xfrm>
          <a:off x="1295400" y="2230589"/>
          <a:ext cx="9601200" cy="166406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800600"/>
                <a:gridCol w="4800600"/>
              </a:tblGrid>
              <a:tr h="240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졸음 상태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레벨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자면서</a:t>
                      </a:r>
                      <a:r>
                        <a:rPr lang="ko-KR" altLang="en-US" baseline="0" dirty="0" smtClean="0"/>
                        <a:t> 운전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졸림 </a:t>
                      </a:r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</a:tr>
              <a:tr h="448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졸음을 느낌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졸림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  <a:tr h="478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피곤함을 느낌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졸림 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4833257"/>
            <a:ext cx="12277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B0F0"/>
                </a:solidFill>
                <a:latin typeface="Cambria" panose="02040503050406030204" pitchFamily="18" charset="0"/>
              </a:rPr>
              <a:t>졸음 단계는 눈을 감고 있는 시간과 졸음운전 전까지 눈을 뜨고 있던 시간에 따라 구분할 예정</a:t>
            </a:r>
            <a:endParaRPr lang="en-US" altLang="ko-KR" sz="2400" b="1" dirty="0" smtClean="0">
              <a:solidFill>
                <a:srgbClr val="00B0F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ko-KR" altLang="en-US" sz="2400" b="1" dirty="0" smtClean="0">
                <a:solidFill>
                  <a:srgbClr val="00B0F0"/>
                </a:solidFill>
                <a:latin typeface="Cambria" panose="02040503050406030204" pitchFamily="18" charset="0"/>
              </a:rPr>
              <a:t>졸음 </a:t>
            </a:r>
            <a:r>
              <a:rPr lang="en-US" altLang="ko-KR" sz="2400" b="1" dirty="0" smtClean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 </a:t>
            </a:r>
            <a:r>
              <a:rPr lang="ko-KR" altLang="en-US" sz="2400" b="1" dirty="0" smtClean="0">
                <a:solidFill>
                  <a:srgbClr val="00B0F0"/>
                </a:solidFill>
                <a:latin typeface="Cambria" panose="02040503050406030204" pitchFamily="18" charset="0"/>
              </a:rPr>
              <a:t> </a:t>
            </a:r>
            <a:r>
              <a:rPr lang="en-US" altLang="ko-KR" sz="2400" b="1" dirty="0" smtClean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 </a:t>
            </a:r>
            <a:r>
              <a:rPr lang="ko-KR" altLang="en-US" sz="2400" b="1" dirty="0" smtClean="0">
                <a:solidFill>
                  <a:srgbClr val="00B0F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졸음 </a:t>
            </a:r>
            <a:r>
              <a:rPr lang="en-US" altLang="ko-KR" sz="2400" b="1" dirty="0" smtClean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1   </a:t>
            </a:r>
            <a:r>
              <a:rPr lang="ko-KR" altLang="en-US" sz="2400" b="1" dirty="0" smtClean="0">
                <a:solidFill>
                  <a:srgbClr val="00B0F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졸음 </a:t>
            </a:r>
            <a:r>
              <a:rPr lang="en-US" altLang="ko-KR" sz="2400" b="1" dirty="0" smtClean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0</a:t>
            </a:r>
            <a:r>
              <a:rPr lang="ko-KR" altLang="en-US" sz="2400" b="1" dirty="0">
                <a:solidFill>
                  <a:srgbClr val="00B0F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2400" b="1" dirty="0" smtClean="0">
                <a:solidFill>
                  <a:srgbClr val="00B0F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으로 갈 수록 </a:t>
            </a:r>
            <a:r>
              <a:rPr lang="ko-KR" altLang="en-US" sz="2400" b="1" dirty="0" err="1" smtClean="0">
                <a:solidFill>
                  <a:srgbClr val="00B0F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알람의</a:t>
            </a:r>
            <a:r>
              <a:rPr lang="ko-KR" altLang="en-US" sz="2400" b="1" dirty="0" smtClean="0">
                <a:solidFill>
                  <a:srgbClr val="00B0F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세기는 커지도록 설정</a:t>
            </a:r>
            <a:endParaRPr lang="ko-KR" altLang="en-US" sz="2400" b="1" dirty="0">
              <a:solidFill>
                <a:srgbClr val="00B0F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81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조건 가정에 따른 졸음 설정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5308" y="1760756"/>
                <a:ext cx="5748690" cy="5128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dirty="0" smtClean="0"/>
                  <a:t>30 FPS</a:t>
                </a:r>
                <a:r>
                  <a:rPr lang="ko-KR" altLang="en-US" dirty="0" smtClean="0"/>
                  <a:t>의 영상</a:t>
                </a:r>
                <a:endParaRPr lang="en-US" altLang="ko-KR" dirty="0" smtClean="0"/>
              </a:p>
              <a:p>
                <a:pPr marL="342900" indent="-342900">
                  <a:buAutoNum type="arabicPeriod"/>
                </a:pP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ko-KR" altLang="en-US" dirty="0" smtClean="0"/>
                  <a:t>규정 속도 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100km/h</a:t>
                </a:r>
                <a:r>
                  <a:rPr lang="en-US" altLang="ko-KR" dirty="0" smtClean="0"/>
                  <a:t>, 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차량 간 최소 유지 거리 </a:t>
                </a:r>
                <a:r>
                  <a:rPr lang="en-US" altLang="ko-KR" dirty="0" smtClean="0"/>
                  <a:t>100m</a:t>
                </a:r>
              </a:p>
              <a:p>
                <a:pPr marL="342900" indent="-342900">
                  <a:buAutoNum type="arabicPeriod"/>
                </a:pP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ko-KR" altLang="en-US" dirty="0" smtClean="0"/>
                  <a:t>차량 제동을 위해 필요한 시간 </a:t>
                </a:r>
                <a:r>
                  <a:rPr lang="en-US" altLang="ko-KR" dirty="0" smtClean="0"/>
                  <a:t>= </a:t>
                </a:r>
                <a:r>
                  <a:rPr lang="en-US" altLang="ko-KR" dirty="0" smtClean="0">
                    <a:solidFill>
                      <a:srgbClr val="92D050"/>
                    </a:solidFill>
                  </a:rPr>
                  <a:t>0.7</a:t>
                </a:r>
                <a:r>
                  <a:rPr lang="ko-KR" altLang="en-US" dirty="0" smtClean="0">
                    <a:solidFill>
                      <a:srgbClr val="92D050"/>
                    </a:solidFill>
                  </a:rPr>
                  <a:t>초</a:t>
                </a:r>
                <a:endParaRPr lang="en-US" altLang="ko-KR" dirty="0" smtClean="0">
                  <a:solidFill>
                    <a:srgbClr val="92D05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 smtClean="0"/>
                  <a:t>사람의 반응 시간 </a:t>
                </a:r>
                <a:r>
                  <a:rPr lang="en-US" altLang="ko-KR" dirty="0" smtClean="0"/>
                  <a:t>= 0.45</a:t>
                </a:r>
                <a:r>
                  <a:rPr lang="ko-KR" altLang="en-US" dirty="0" smtClean="0"/>
                  <a:t>초</a:t>
                </a:r>
                <a:endParaRPr lang="en-US" altLang="ko-KR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 smtClean="0"/>
                  <a:t>브레이크를 밟는 시간 </a:t>
                </a:r>
                <a:r>
                  <a:rPr lang="en-US" altLang="ko-KR" dirty="0" smtClean="0"/>
                  <a:t>= 0.2</a:t>
                </a:r>
                <a:r>
                  <a:rPr lang="ko-KR" altLang="en-US" dirty="0" smtClean="0"/>
                  <a:t>초</a:t>
                </a:r>
                <a:endParaRPr lang="en-US" altLang="ko-KR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 smtClean="0"/>
                  <a:t>브레이크를 밟고 제동까지 걸리는 시간 </a:t>
                </a:r>
                <a:r>
                  <a:rPr lang="en-US" altLang="ko-KR" dirty="0" smtClean="0"/>
                  <a:t>= 0.05</a:t>
                </a:r>
                <a:r>
                  <a:rPr lang="ko-KR" altLang="en-US" dirty="0" smtClean="0"/>
                  <a:t>초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4. 100km/h</a:t>
                </a:r>
                <a:r>
                  <a:rPr lang="ko-KR" altLang="en-US" dirty="0" smtClean="0"/>
                  <a:t>로 달리는 차량의 제동거리는 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56.2m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</a:rPr>
                            <m:t>μ</m:t>
                          </m:r>
                        </m:den>
                      </m:f>
                    </m:oMath>
                  </m:oMathPara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 smtClean="0"/>
                  <a:t> = 100 km/h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g</a:t>
                </a:r>
                <a:r>
                  <a:rPr lang="en-US" altLang="ko-KR" dirty="0" smtClean="0"/>
                  <a:t> = 9.8 m/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altLang="ko-KR" dirty="0" smtClean="0"/>
                  <a:t> = </a:t>
                </a:r>
                <a:r>
                  <a:rPr lang="ko-KR" altLang="en-US" dirty="0" smtClean="0"/>
                  <a:t>지면과 타이어의 마찰계수</a:t>
                </a:r>
                <a:r>
                  <a:rPr lang="en-US" altLang="ko-KR" dirty="0" smtClean="0"/>
                  <a:t>(=0.7)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8" y="1760756"/>
                <a:ext cx="5748690" cy="5128712"/>
              </a:xfrm>
              <a:prstGeom prst="rect">
                <a:avLst/>
              </a:prstGeom>
              <a:blipFill rotWithShape="0">
                <a:blip r:embed="rId3"/>
                <a:stretch>
                  <a:fillRect l="-954" t="-1070" r="-1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/>
          <p:cNvCxnSpPr/>
          <p:nvPr/>
        </p:nvCxnSpPr>
        <p:spPr>
          <a:xfrm flipV="1">
            <a:off x="6358273" y="1851412"/>
            <a:ext cx="5495544" cy="2743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635129" y="1717038"/>
            <a:ext cx="0" cy="484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25001" y="2246677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56.2m(</a:t>
            </a:r>
            <a:r>
              <a:rPr lang="ko-KR" altLang="en-US" dirty="0" smtClean="0"/>
              <a:t>제동거리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자유형 16"/>
          <p:cNvSpPr/>
          <p:nvPr/>
        </p:nvSpPr>
        <p:spPr>
          <a:xfrm>
            <a:off x="6358272" y="1865128"/>
            <a:ext cx="2292097" cy="336542"/>
          </a:xfrm>
          <a:custGeom>
            <a:avLst/>
            <a:gdLst>
              <a:gd name="connsiteX0" fmla="*/ 0 w 3392424"/>
              <a:gd name="connsiteY0" fmla="*/ 0 h 265176"/>
              <a:gd name="connsiteX1" fmla="*/ 1709928 w 3392424"/>
              <a:gd name="connsiteY1" fmla="*/ 265176 h 265176"/>
              <a:gd name="connsiteX2" fmla="*/ 3392424 w 3392424"/>
              <a:gd name="connsiteY2" fmla="*/ 0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2424" h="265176">
                <a:moveTo>
                  <a:pt x="0" y="0"/>
                </a:moveTo>
                <a:cubicBezTo>
                  <a:pt x="572262" y="132588"/>
                  <a:pt x="1144524" y="265176"/>
                  <a:pt x="1709928" y="265176"/>
                </a:cubicBezTo>
                <a:cubicBezTo>
                  <a:pt x="2275332" y="265176"/>
                  <a:pt x="2833878" y="132588"/>
                  <a:pt x="339242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8665609" y="1865128"/>
            <a:ext cx="3188208" cy="336542"/>
          </a:xfrm>
          <a:custGeom>
            <a:avLst/>
            <a:gdLst>
              <a:gd name="connsiteX0" fmla="*/ 0 w 3392424"/>
              <a:gd name="connsiteY0" fmla="*/ 0 h 265176"/>
              <a:gd name="connsiteX1" fmla="*/ 1709928 w 3392424"/>
              <a:gd name="connsiteY1" fmla="*/ 265176 h 265176"/>
              <a:gd name="connsiteX2" fmla="*/ 3392424 w 3392424"/>
              <a:gd name="connsiteY2" fmla="*/ 0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2424" h="265176">
                <a:moveTo>
                  <a:pt x="0" y="0"/>
                </a:moveTo>
                <a:cubicBezTo>
                  <a:pt x="572262" y="132588"/>
                  <a:pt x="1144524" y="265176"/>
                  <a:pt x="1709928" y="265176"/>
                </a:cubicBezTo>
                <a:cubicBezTo>
                  <a:pt x="2275332" y="265176"/>
                  <a:pt x="2833878" y="132588"/>
                  <a:pt x="339242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283200" y="2623778"/>
            <a:ext cx="4041801" cy="169983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2071" y="2228058"/>
            <a:ext cx="89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43.8m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984891" y="3209139"/>
            <a:ext cx="30941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운전자의 여유시간 </a:t>
            </a:r>
            <a:r>
              <a:rPr lang="en-US" altLang="ko-KR" dirty="0" smtClean="0"/>
              <a:t>= </a:t>
            </a:r>
            <a:r>
              <a:rPr lang="en-US" altLang="ko-KR" dirty="0" smtClean="0">
                <a:solidFill>
                  <a:srgbClr val="FF0000"/>
                </a:solidFill>
              </a:rPr>
              <a:t>0.9</a:t>
            </a:r>
            <a:r>
              <a:rPr lang="ko-KR" altLang="en-US" dirty="0" smtClean="0">
                <a:solidFill>
                  <a:srgbClr val="FF0000"/>
                </a:solidFill>
              </a:rPr>
              <a:t>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100km/h = 27.7m/s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43.8/27.7 =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1.6</a:t>
            </a:r>
            <a:r>
              <a:rPr lang="ko-KR" altLang="en-US" dirty="0" smtClean="0"/>
              <a:t>초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1.6</a:t>
            </a:r>
            <a:r>
              <a:rPr lang="ko-KR" altLang="en-US" dirty="0" smtClean="0"/>
              <a:t>초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92D050"/>
                </a:solidFill>
              </a:rPr>
              <a:t>0.7</a:t>
            </a:r>
            <a:r>
              <a:rPr lang="ko-KR" altLang="en-US" dirty="0" smtClean="0">
                <a:solidFill>
                  <a:srgbClr val="92D050"/>
                </a:solidFill>
              </a:rPr>
              <a:t>초 </a:t>
            </a:r>
            <a:r>
              <a:rPr lang="en-US" altLang="ko-KR" dirty="0" smtClean="0"/>
              <a:t>= 0.9</a:t>
            </a:r>
            <a:r>
              <a:rPr lang="ko-KR" altLang="en-US" dirty="0" smtClean="0"/>
              <a:t>초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840632" y="5045943"/>
            <a:ext cx="57102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결론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30 FPS </a:t>
            </a:r>
            <a:r>
              <a:rPr lang="ko-KR" altLang="en-US" dirty="0" smtClean="0"/>
              <a:t>영상 기준으로 </a:t>
            </a:r>
            <a:r>
              <a:rPr lang="en-US" altLang="ko-KR" dirty="0" smtClean="0"/>
              <a:t>0.9</a:t>
            </a:r>
            <a:r>
              <a:rPr lang="ko-KR" altLang="en-US" dirty="0" smtClean="0"/>
              <a:t>초 동안 </a:t>
            </a:r>
            <a:r>
              <a:rPr lang="en-US" altLang="ko-KR" dirty="0" smtClean="0"/>
              <a:t>26.4 </a:t>
            </a:r>
            <a:r>
              <a:rPr lang="ko-KR" altLang="en-US" dirty="0" smtClean="0"/>
              <a:t>프레임이 바뀜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졸음운전 방지 </a:t>
            </a:r>
            <a:r>
              <a:rPr lang="ko-KR" altLang="en-US" dirty="0" err="1"/>
              <a:t>알람이</a:t>
            </a:r>
            <a:r>
              <a:rPr lang="ko-KR" altLang="en-US" dirty="0"/>
              <a:t> 동작할 시간까지 </a:t>
            </a:r>
            <a:r>
              <a:rPr lang="ko-KR" altLang="en-US" dirty="0" smtClean="0"/>
              <a:t>고려하여</a:t>
            </a:r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>
                <a:solidFill>
                  <a:srgbClr val="FF0000"/>
                </a:solidFill>
              </a:rPr>
              <a:t>25</a:t>
            </a:r>
            <a:r>
              <a:rPr lang="ko-KR" altLang="en-US" dirty="0">
                <a:solidFill>
                  <a:srgbClr val="FF0000"/>
                </a:solidFill>
              </a:rPr>
              <a:t>프레임 동안 </a:t>
            </a:r>
            <a:r>
              <a:rPr lang="en-US" altLang="ko-KR" dirty="0">
                <a:solidFill>
                  <a:srgbClr val="FF0000"/>
                </a:solidFill>
              </a:rPr>
              <a:t>EAR </a:t>
            </a:r>
            <a:r>
              <a:rPr lang="ko-KR" altLang="en-US" dirty="0">
                <a:solidFill>
                  <a:srgbClr val="FF0000"/>
                </a:solidFill>
              </a:rPr>
              <a:t>값이 </a:t>
            </a:r>
            <a:r>
              <a:rPr lang="en-US" altLang="ko-KR" dirty="0">
                <a:solidFill>
                  <a:srgbClr val="FF0000"/>
                </a:solidFill>
              </a:rPr>
              <a:t>Threshold</a:t>
            </a:r>
            <a:r>
              <a:rPr lang="ko-KR" altLang="en-US" dirty="0">
                <a:solidFill>
                  <a:srgbClr val="FF0000"/>
                </a:solidFill>
              </a:rPr>
              <a:t>보다 </a:t>
            </a:r>
            <a:r>
              <a:rPr lang="ko-KR" altLang="en-US" dirty="0" smtClean="0">
                <a:solidFill>
                  <a:srgbClr val="FF0000"/>
                </a:solidFill>
              </a:rPr>
              <a:t>작으면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운전자가 </a:t>
            </a:r>
            <a:r>
              <a:rPr lang="ko-KR" altLang="en-US" dirty="0"/>
              <a:t>졸음운전 중이라고 판단하도록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90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졸음 단계</a:t>
            </a:r>
            <a:r>
              <a:rPr lang="en-US" altLang="ko-KR" dirty="0" smtClean="0"/>
              <a:t>(level) </a:t>
            </a:r>
            <a:r>
              <a:rPr lang="ko-KR" altLang="en-US" dirty="0" smtClean="0"/>
              <a:t>설정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6" y="3051629"/>
            <a:ext cx="4846740" cy="26824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05" y="1863756"/>
            <a:ext cx="8624685" cy="45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KNN algorithm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1618488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1.  </a:t>
            </a:r>
            <a:r>
              <a:rPr lang="en-US" altLang="ko-KR" sz="2000" b="1" dirty="0" err="1" smtClean="0">
                <a:solidFill>
                  <a:schemeClr val="tx2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Train_data</a:t>
            </a:r>
            <a:r>
              <a:rPr lang="en-US" altLang="ko-KR" sz="2000" b="1" dirty="0" smtClean="0">
                <a:solidFill>
                  <a:schemeClr val="tx2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2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생성</a:t>
            </a:r>
            <a:endParaRPr lang="ko-KR" altLang="en-US" sz="2000" b="1" dirty="0">
              <a:solidFill>
                <a:schemeClr val="tx2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8" y="3580205"/>
            <a:ext cx="3359323" cy="7429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3" y="1987820"/>
            <a:ext cx="2806844" cy="14796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25" y="2681729"/>
            <a:ext cx="6528135" cy="997001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862985" y="2582413"/>
            <a:ext cx="1563624" cy="1096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1953" y="4435953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2.  </a:t>
            </a:r>
            <a:r>
              <a:rPr lang="en-US" altLang="ko-KR" sz="2000" b="1" dirty="0" smtClean="0">
                <a:solidFill>
                  <a:schemeClr val="tx2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Labeling</a:t>
            </a:r>
            <a:endParaRPr lang="ko-KR" altLang="en-US" sz="2000" b="1" dirty="0">
              <a:solidFill>
                <a:schemeClr val="tx2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42" y="4641385"/>
            <a:ext cx="4307534" cy="20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2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KNN algorithm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608" y="1594571"/>
            <a:ext cx="4124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2"/>
                </a:solidFill>
              </a:rPr>
              <a:t>3.  Test KNN algorithm(with k=5)</a:t>
            </a:r>
            <a:endParaRPr lang="ko-KR" altLang="en-US" sz="2000" b="1" dirty="0">
              <a:solidFill>
                <a:schemeClr val="tx2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2375328"/>
            <a:ext cx="3425952" cy="21327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4987017"/>
            <a:ext cx="3425952" cy="9023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05" y="2392482"/>
            <a:ext cx="3371590" cy="21155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05" y="4987017"/>
            <a:ext cx="3371590" cy="9023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9" y="2392482"/>
            <a:ext cx="3430701" cy="21155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9" y="4987017"/>
            <a:ext cx="3430701" cy="90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Alarm for drivers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06259"/>
            <a:ext cx="4800600" cy="2253996"/>
          </a:xfrm>
          <a:prstGeom prst="rect">
            <a:avLst/>
          </a:prstGeom>
        </p:spPr>
      </p:pic>
      <p:graphicFrame>
        <p:nvGraphicFramePr>
          <p:cNvPr id="1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41754"/>
              </p:ext>
            </p:extLst>
          </p:nvPr>
        </p:nvGraphicFramePr>
        <p:xfrm>
          <a:off x="1295400" y="1667090"/>
          <a:ext cx="9601200" cy="166406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800600"/>
                <a:gridCol w="4800600"/>
              </a:tblGrid>
              <a:tr h="240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졸음 상태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레벨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자면서</a:t>
                      </a:r>
                      <a:r>
                        <a:rPr lang="ko-KR" altLang="en-US" baseline="0" dirty="0" smtClean="0"/>
                        <a:t> 운전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졸림 </a:t>
                      </a:r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</a:tr>
              <a:tr h="448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졸음을 느낌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졸림 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  <a:tr h="478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피곤함을 느낌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졸림 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68552" y="3706259"/>
            <a:ext cx="4178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졸음 </a:t>
            </a:r>
            <a:r>
              <a:rPr lang="en-US" altLang="ko-KR" b="1" dirty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 </a:t>
            </a:r>
            <a:r>
              <a:rPr lang="ko-KR" altLang="en-US" b="1" dirty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  </a:t>
            </a:r>
            <a:r>
              <a:rPr lang="ko-KR" altLang="en-US" b="1" dirty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졸음 </a:t>
            </a:r>
            <a:r>
              <a:rPr lang="en-US" altLang="ko-KR" b="1" dirty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1   </a:t>
            </a:r>
            <a:r>
              <a:rPr lang="ko-KR" altLang="en-US" b="1" dirty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졸음 </a:t>
            </a:r>
            <a:r>
              <a:rPr lang="en-US" altLang="ko-KR" b="1" dirty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0</a:t>
            </a:r>
            <a:r>
              <a:rPr lang="ko-KR" altLang="en-US" b="1" dirty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 으로 갈 수록 </a:t>
            </a:r>
            <a:r>
              <a:rPr lang="ko-KR" altLang="en-US" b="1" dirty="0" err="1" smtClean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알람의</a:t>
            </a:r>
            <a:r>
              <a:rPr lang="ko-KR" altLang="en-US" b="1" dirty="0" smtClean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세기는 커지도록 </a:t>
            </a:r>
            <a:r>
              <a:rPr lang="ko-KR" altLang="en-US" b="1" dirty="0" smtClean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설정하기 위해서 오른쪽과 같이 </a:t>
            </a:r>
            <a:r>
              <a:rPr lang="ko-KR" altLang="en-US" b="1" dirty="0" err="1" smtClean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알람음을</a:t>
            </a:r>
            <a:r>
              <a:rPr lang="ko-KR" altLang="en-US" b="1" dirty="0" smtClean="0">
                <a:solidFill>
                  <a:srgbClr val="00B050"/>
                </a:solidFill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 설정함</a:t>
            </a:r>
            <a:endParaRPr lang="ko-KR" altLang="en-US" b="1" dirty="0">
              <a:solidFill>
                <a:srgbClr val="00B050"/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3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드롬비</a:t>
            </a:r>
            <a:r>
              <a:rPr lang="en-US" altLang="ko-KR" dirty="0" smtClean="0"/>
              <a:t>(Dr</a:t>
            </a:r>
            <a:r>
              <a:rPr lang="en-US" altLang="ko-KR" dirty="0" smtClean="0">
                <a:solidFill>
                  <a:srgbClr val="00B0F0"/>
                </a:solidFill>
              </a:rPr>
              <a:t>iver</a:t>
            </a:r>
            <a:r>
              <a:rPr lang="en-US" altLang="ko-KR" dirty="0" smtClean="0"/>
              <a:t> + </a:t>
            </a:r>
            <a:r>
              <a:rPr lang="en-US" altLang="ko-KR" dirty="0" smtClean="0">
                <a:solidFill>
                  <a:srgbClr val="00B0F0"/>
                </a:solidFill>
              </a:rPr>
              <a:t>z</a:t>
            </a:r>
            <a:r>
              <a:rPr lang="en-US" altLang="ko-KR" dirty="0" smtClean="0"/>
              <a:t>ombie)..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9" name="졸음운전 버스에 연쇄추돌 참변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5200" y="2198132"/>
            <a:ext cx="7721600" cy="4343400"/>
          </a:xfrm>
        </p:spPr>
      </p:pic>
      <p:sp>
        <p:nvSpPr>
          <p:cNvPr id="3" name="TextBox 2"/>
          <p:cNvSpPr txBox="1"/>
          <p:nvPr/>
        </p:nvSpPr>
        <p:spPr>
          <a:xfrm>
            <a:off x="228600" y="1560392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https://youtu.be/u-leUIBjRNk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Summary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" y="1596722"/>
            <a:ext cx="4312920" cy="4036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04586" y="1596722"/>
            <a:ext cx="3633216" cy="40363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24316" y="1596722"/>
            <a:ext cx="3435096" cy="4036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49800" y="1683279"/>
            <a:ext cx="2941319" cy="358874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카메라에서 얼굴 영상 획득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23637" y="2602540"/>
            <a:ext cx="1581920" cy="346852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rgbClr val="FFFF00"/>
                </a:solidFill>
              </a:rPr>
              <a:t>Grayscaling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81344" y="2603535"/>
            <a:ext cx="1937450" cy="345857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FF00"/>
                </a:solidFill>
              </a:rPr>
              <a:t>Light Removing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50534" y="1730180"/>
            <a:ext cx="2941319" cy="344094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FF00"/>
                </a:solidFill>
              </a:rPr>
              <a:t>Hog</a:t>
            </a:r>
            <a:r>
              <a:rPr lang="ko-KR" altLang="en-US" b="1" dirty="0" smtClean="0">
                <a:solidFill>
                  <a:srgbClr val="FFFF00"/>
                </a:solidFill>
              </a:rPr>
              <a:t>를 이용한 얼굴 검출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59676" y="2657789"/>
            <a:ext cx="2941319" cy="38609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FF00"/>
                </a:solidFill>
              </a:rPr>
              <a:t>Face Landmark </a:t>
            </a:r>
            <a:r>
              <a:rPr lang="ko-KR" altLang="en-US" b="1" dirty="0" smtClean="0">
                <a:solidFill>
                  <a:srgbClr val="FFFF00"/>
                </a:solidFill>
              </a:rPr>
              <a:t>추출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 rot="2378754">
            <a:off x="1318940" y="2149801"/>
            <a:ext cx="306373" cy="43649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3190049" y="3043885"/>
            <a:ext cx="320040" cy="466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3171316" y="3971279"/>
            <a:ext cx="320040" cy="466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6361173" y="2160482"/>
            <a:ext cx="320040" cy="466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4340260" y="3240061"/>
            <a:ext cx="710273" cy="423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19638023">
            <a:off x="2850382" y="2189685"/>
            <a:ext cx="287250" cy="39811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362611" y="3589320"/>
            <a:ext cx="1937450" cy="345857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FF00"/>
                </a:solidFill>
              </a:rPr>
              <a:t>LAB </a:t>
            </a:r>
            <a:r>
              <a:rPr lang="ko-KR" altLang="en-US" b="1" dirty="0" smtClean="0">
                <a:solidFill>
                  <a:srgbClr val="FFFF00"/>
                </a:solidFill>
              </a:rPr>
              <a:t>채널로 변환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362611" y="4471993"/>
            <a:ext cx="1937450" cy="345857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FF00"/>
                </a:solidFill>
              </a:rPr>
              <a:t>Invert lightness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62530" y="5245312"/>
            <a:ext cx="1937450" cy="345857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합성 이미지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0" name="아래쪽 화살표 29"/>
          <p:cNvSpPr/>
          <p:nvPr/>
        </p:nvSpPr>
        <p:spPr>
          <a:xfrm rot="2378754">
            <a:off x="2975281" y="4847896"/>
            <a:ext cx="306373" cy="43649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20782686">
            <a:off x="1383837" y="3117961"/>
            <a:ext cx="366055" cy="204017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>
            <a:off x="6370315" y="3103319"/>
            <a:ext cx="320040" cy="466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50533" y="3679826"/>
            <a:ext cx="2941319" cy="398508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눈</a:t>
            </a:r>
            <a:r>
              <a:rPr lang="en-US" altLang="ko-KR" b="1" dirty="0" smtClean="0">
                <a:solidFill>
                  <a:srgbClr val="FFFF00"/>
                </a:solidFill>
              </a:rPr>
              <a:t> </a:t>
            </a:r>
            <a:r>
              <a:rPr lang="ko-KR" altLang="en-US" b="1" dirty="0" smtClean="0">
                <a:solidFill>
                  <a:srgbClr val="FFFF00"/>
                </a:solidFill>
              </a:rPr>
              <a:t>영역 추출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4" name="아래쪽 화살표 33"/>
          <p:cNvSpPr/>
          <p:nvPr/>
        </p:nvSpPr>
        <p:spPr>
          <a:xfrm>
            <a:off x="6370315" y="4164542"/>
            <a:ext cx="320040" cy="466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059676" y="4717639"/>
            <a:ext cx="2941319" cy="38609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FF00"/>
                </a:solidFill>
              </a:rPr>
              <a:t>EAR</a:t>
            </a:r>
            <a:r>
              <a:rPr lang="ko-KR" altLang="en-US" b="1" dirty="0" smtClean="0">
                <a:solidFill>
                  <a:srgbClr val="FFFF00"/>
                </a:solidFill>
              </a:rPr>
              <a:t>값 추출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8129325" y="3246171"/>
            <a:ext cx="710273" cy="423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871204" y="1687619"/>
            <a:ext cx="2941319" cy="38609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눈 크기에 따른 졸음분석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8" name="아래쪽 화살표 37"/>
          <p:cNvSpPr/>
          <p:nvPr/>
        </p:nvSpPr>
        <p:spPr>
          <a:xfrm>
            <a:off x="10181843" y="2107117"/>
            <a:ext cx="320040" cy="466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742752" y="2627371"/>
            <a:ext cx="3190123" cy="38609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눈 감은 시간에 따른 졸음분석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40" name="아래쪽 화살표 39"/>
          <p:cNvSpPr/>
          <p:nvPr/>
        </p:nvSpPr>
        <p:spPr>
          <a:xfrm>
            <a:off x="10181843" y="3094260"/>
            <a:ext cx="320040" cy="466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742752" y="3637616"/>
            <a:ext cx="3190123" cy="38609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눈 뜬 시간에 따른 졸음분석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43" name="아래쪽 화살표 42"/>
          <p:cNvSpPr/>
          <p:nvPr/>
        </p:nvSpPr>
        <p:spPr>
          <a:xfrm>
            <a:off x="10177793" y="4132676"/>
            <a:ext cx="320040" cy="466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742752" y="4717639"/>
            <a:ext cx="3190123" cy="38609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졸음 레벨 분석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593592" y="5772298"/>
            <a:ext cx="5149160" cy="920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2"/>
                </a:solidFill>
              </a:rPr>
              <a:t>졸음방지 </a:t>
            </a:r>
            <a:r>
              <a:rPr lang="ko-KR" altLang="en-US" sz="3600" dirty="0" err="1" smtClean="0">
                <a:solidFill>
                  <a:schemeClr val="tx2"/>
                </a:solidFill>
              </a:rPr>
              <a:t>알람</a:t>
            </a:r>
            <a:endParaRPr lang="ko-KR" altLang="en-US" sz="3600" dirty="0">
              <a:solidFill>
                <a:schemeClr val="tx2"/>
              </a:solidFill>
            </a:endParaRPr>
          </a:p>
        </p:txBody>
      </p:sp>
      <p:sp>
        <p:nvSpPr>
          <p:cNvPr id="46" name="오른쪽 화살표 45"/>
          <p:cNvSpPr/>
          <p:nvPr/>
        </p:nvSpPr>
        <p:spPr>
          <a:xfrm rot="8574889">
            <a:off x="8755291" y="5733262"/>
            <a:ext cx="710273" cy="423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Test for the service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74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Expected effect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" y="3455534"/>
            <a:ext cx="3684362" cy="1842181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877056" y="4020457"/>
            <a:ext cx="4526280" cy="754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97" y="3310392"/>
            <a:ext cx="3536962" cy="1987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1" y="1761323"/>
            <a:ext cx="3930308" cy="2028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9210" y="5807770"/>
            <a:ext cx="838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졸음 운전을 줄여서 모든 사람들이 안전 운전을 할 수 있을 것으로 기대</a:t>
            </a:r>
            <a:r>
              <a:rPr lang="en-US" altLang="ko-KR" sz="2000" b="1" dirty="0" smtClean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!</a:t>
            </a:r>
            <a:endParaRPr lang="ko-KR" altLang="en-US" sz="2000" b="1" dirty="0">
              <a:solidFill>
                <a:srgbClr val="0070C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16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Future task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000069"/>
            <a:ext cx="1238031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눈은 떠있지만 고개가 천천히 숙여지는 행동을 통해 졸음을 탐색한다면 더 빠르게 탐지할 수 있지 않을까</a:t>
            </a:r>
            <a:r>
              <a:rPr lang="en-US" altLang="ko-KR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  <a:p>
            <a:endParaRPr lang="en-US" altLang="ko-KR" sz="2000" b="1" dirty="0" smtClean="0">
              <a:solidFill>
                <a:srgbClr val="00206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차에 너무 많은 장비가 있으면 불편해서 쓰지 않을 가능성이 높다</a:t>
            </a:r>
            <a:r>
              <a:rPr lang="en-US" altLang="ko-KR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따라서 이미 대부분의 차에 설치되어 </a:t>
            </a:r>
            <a:endParaRPr lang="en-US" altLang="ko-KR" sz="2000" b="1" dirty="0" smtClean="0">
              <a:solidFill>
                <a:srgbClr val="00206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  <a:r>
              <a:rPr lang="ko-KR" altLang="en-US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있는 블랙박스에 해당 기능을 첨가한다면</a:t>
            </a:r>
            <a:r>
              <a:rPr lang="en-US" altLang="ko-KR" sz="2000" b="1" dirty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 기능의 사용률이 높아지지 않을까</a:t>
            </a:r>
            <a:r>
              <a:rPr lang="en-US" altLang="ko-KR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?(From </a:t>
            </a:r>
            <a:r>
              <a:rPr lang="ko-KR" altLang="en-US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김은기 </a:t>
            </a:r>
            <a:r>
              <a:rPr lang="ko-KR" altLang="en-US" sz="2000" b="1" dirty="0" err="1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멘토님</a:t>
            </a:r>
            <a:r>
              <a:rPr lang="en-US" altLang="ko-KR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endParaRPr lang="en-US" altLang="ko-KR" sz="2000" b="1" dirty="0">
              <a:solidFill>
                <a:srgbClr val="00206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심각하게 조는 운전자를 깨우기 위해서 큰 데시벨의 음성 파일을 실행하는데 이는 운전자를 놀라게 </a:t>
            </a:r>
            <a:endParaRPr lang="en-US" altLang="ko-KR" sz="2000" b="1" dirty="0" smtClean="0">
              <a:solidFill>
                <a:srgbClr val="00206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  <a:r>
              <a:rPr lang="ko-KR" altLang="en-US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만들면서 교통사고를 유발할 수도 있을 듯 싶다</a:t>
            </a:r>
            <a:r>
              <a:rPr lang="en-US" altLang="ko-KR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향후 졸음레벨 </a:t>
            </a:r>
            <a:r>
              <a:rPr lang="en-US" altLang="ko-KR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</a:t>
            </a:r>
            <a:r>
              <a:rPr lang="ko-KR" altLang="en-US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까지 운전자가 졸지 않도록 미리 </a:t>
            </a:r>
            <a:endParaRPr lang="en-US" altLang="ko-KR" sz="2000" b="1" dirty="0" smtClean="0">
              <a:solidFill>
                <a:srgbClr val="00206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방지할 수 있는 다른 방법을 찾아봐야 하지 않을까</a:t>
            </a:r>
            <a:r>
              <a:rPr lang="en-US" altLang="ko-KR" sz="2000" b="1" dirty="0" smtClean="0">
                <a:solidFill>
                  <a:srgbClr val="00206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0842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바탕" panose="02030600000101010101" pitchFamily="18" charset="-127"/>
                <a:ea typeface="바탕" panose="02030600000101010101" pitchFamily="18" charset="-127"/>
              </a:rPr>
              <a:t>일자별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계획표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044907"/>
              </p:ext>
            </p:extLst>
          </p:nvPr>
        </p:nvGraphicFramePr>
        <p:xfrm>
          <a:off x="381000" y="1737360"/>
          <a:ext cx="11430000" cy="4663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17520"/>
                <a:gridCol w="1828800"/>
                <a:gridCol w="281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9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91342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solidFill>
                            <a:schemeClr val="bg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순번</a:t>
                      </a:r>
                      <a:endParaRPr lang="ko-KR" altLang="en-US" noProof="0" dirty="0">
                        <a:solidFill>
                          <a:schemeClr val="bg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err="1" smtClean="0">
                          <a:solidFill>
                            <a:schemeClr val="bg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활동명</a:t>
                      </a:r>
                      <a:endParaRPr lang="ko-KR" altLang="en-US" noProof="0" dirty="0">
                        <a:solidFill>
                          <a:schemeClr val="bg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solidFill>
                            <a:schemeClr val="bg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기간</a:t>
                      </a:r>
                      <a:endParaRPr lang="ko-KR" altLang="en-US" noProof="0" dirty="0">
                        <a:solidFill>
                          <a:schemeClr val="bg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solidFill>
                            <a:schemeClr val="bg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활동내용</a:t>
                      </a:r>
                      <a:endParaRPr lang="en-US" altLang="ko-KR" noProof="0" dirty="0">
                        <a:solidFill>
                          <a:schemeClr val="bg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solidFill>
                            <a:schemeClr val="bg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산출물</a:t>
                      </a:r>
                      <a:endParaRPr lang="en-US" altLang="ko-KR" noProof="0" dirty="0">
                        <a:solidFill>
                          <a:schemeClr val="bg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018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아이디어 검토 및 자료 탐색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2020.04.08 ~ 2020.04.08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아이디어 주제의 구현 가능성</a:t>
                      </a:r>
                      <a:r>
                        <a:rPr lang="ko-KR" altLang="en-US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검토</a:t>
                      </a:r>
                      <a:r>
                        <a:rPr lang="en-US" altLang="ko-KR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자료 탐색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프로젝트 주제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시놉시스</a:t>
                      </a:r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작성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2020.04.09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아이디어 구현을 위한 </a:t>
                      </a:r>
                      <a:r>
                        <a:rPr lang="ko-KR" altLang="en-US" noProof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시놉시스</a:t>
                      </a:r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작성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시놉시스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알고리즘 모델링</a:t>
                      </a:r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2020.04.10</a:t>
                      </a:r>
                      <a:r>
                        <a:rPr lang="en-US" altLang="ko-KR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~ 2020.04.17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Face</a:t>
                      </a:r>
                      <a:r>
                        <a:rPr lang="en-US" altLang="ko-KR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detection</a:t>
                      </a:r>
                      <a:r>
                        <a:rPr lang="ko-KR" altLang="en-US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으로 눈을 감는 행위 탐지 모델링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Face detection</a:t>
                      </a:r>
                      <a:r>
                        <a:rPr lang="en-US" altLang="ko-KR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모델 알고리즘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알고리즘 모델링</a:t>
                      </a:r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2020.04.17 ~ 2020.04.24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눈을</a:t>
                      </a:r>
                      <a:r>
                        <a:rPr lang="ko-KR" altLang="en-US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감았을 때 경고 </a:t>
                      </a:r>
                      <a:r>
                        <a:rPr lang="ko-KR" altLang="en-US" baseline="0" noProof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알람</a:t>
                      </a:r>
                      <a:r>
                        <a:rPr lang="ko-KR" altLang="en-US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모델링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경고 </a:t>
                      </a:r>
                      <a:r>
                        <a:rPr lang="ko-KR" altLang="en-US" noProof="0" dirty="0" err="1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알람</a:t>
                      </a:r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코드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최종 점검 및 제출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2020.04.25</a:t>
                      </a:r>
                      <a:r>
                        <a:rPr lang="en-US" altLang="ko-KR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~ 2020.04.26</a:t>
                      </a:r>
                      <a:endParaRPr lang="en-US" altLang="ko-KR" noProof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프로젝트 최종 점검</a:t>
                      </a:r>
                      <a:r>
                        <a:rPr lang="ko-KR" altLang="en-US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후 </a:t>
                      </a:r>
                      <a:r>
                        <a:rPr lang="en-US" altLang="ko-KR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PPT</a:t>
                      </a:r>
                      <a:r>
                        <a:rPr lang="ko-KR" altLang="en-US" baseline="0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를 완성하여 제출</a:t>
                      </a:r>
                      <a:endParaRPr lang="en-US" altLang="ko-KR" noProof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소스코드</a:t>
                      </a:r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발표 </a:t>
                      </a:r>
                      <a:r>
                        <a:rPr lang="en-US" altLang="ko-KR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PPT </a:t>
                      </a:r>
                      <a:r>
                        <a:rPr lang="ko-KR" altLang="en-US" noProof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파일</a:t>
                      </a:r>
                      <a:endParaRPr lang="en-US" altLang="ko-KR" noProof="0" dirty="0" smtClean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추진일정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453671"/>
              </p:ext>
            </p:extLst>
          </p:nvPr>
        </p:nvGraphicFramePr>
        <p:xfrm>
          <a:off x="1295400" y="1828799"/>
          <a:ext cx="9505949" cy="437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6249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dirty="0" smtClean="0"/>
              <a:t>Reference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030A0"/>
                </a:solidFill>
                <a:hlinkClick r:id="rId3"/>
              </a:rPr>
              <a:t>https://www.pyimagesearch.com/2017/04/24/eye-blink-detection-opencv-python-dlib</a:t>
            </a:r>
            <a:r>
              <a:rPr lang="en-US" altLang="ko-KR" dirty="0" smtClean="0">
                <a:solidFill>
                  <a:srgbClr val="7030A0"/>
                </a:solidFill>
                <a:hlinkClick r:id="rId3"/>
              </a:rPr>
              <a:t>/</a:t>
            </a:r>
            <a:endParaRPr lang="en-US" altLang="ko-KR" dirty="0" smtClean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  <a:hlinkClick r:id="rId4"/>
              </a:rPr>
              <a:t>https://</a:t>
            </a:r>
            <a:r>
              <a:rPr lang="en-US" altLang="ko-KR" dirty="0" smtClean="0">
                <a:solidFill>
                  <a:srgbClr val="7030A0"/>
                </a:solidFill>
                <a:hlinkClick r:id="rId4"/>
              </a:rPr>
              <a:t>github.com/woorimlee/drowsiness-detection</a:t>
            </a:r>
            <a:endParaRPr lang="en-US" altLang="ko-KR" dirty="0" smtClean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rgbClr val="7030A0"/>
                </a:solidFill>
                <a:hlinkClick r:id="rId5"/>
              </a:rPr>
              <a:t>ryu-sh.tistory.com/6</a:t>
            </a:r>
            <a:endParaRPr lang="en-US" altLang="ko-KR" dirty="0" smtClean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  <a:hlinkClick r:id="rId4"/>
              </a:rPr>
              <a:t>https://</a:t>
            </a:r>
            <a:r>
              <a:rPr lang="en-US" altLang="ko-KR" dirty="0" smtClean="0">
                <a:solidFill>
                  <a:srgbClr val="7030A0"/>
                </a:solidFill>
                <a:hlinkClick r:id="rId4"/>
              </a:rPr>
              <a:t>github.com/woorimlee/drowsiness-detection</a:t>
            </a:r>
            <a:endParaRPr lang="en-US" altLang="ko-KR" dirty="0" smtClean="0">
              <a:solidFill>
                <a:srgbClr val="7030A0"/>
              </a:solidFill>
            </a:endParaRPr>
          </a:p>
          <a:p>
            <a:r>
              <a:rPr lang="en-US" altLang="ko-KR" dirty="0">
                <a:hlinkClick r:id="rId6"/>
              </a:rPr>
              <a:t>https://t9t9.com/60</a:t>
            </a:r>
            <a:endParaRPr lang="en-US" altLang="ko-KR" dirty="0" smtClean="0">
              <a:solidFill>
                <a:srgbClr val="7030A0"/>
              </a:solidFill>
            </a:endParaRPr>
          </a:p>
          <a:p>
            <a:endParaRPr lang="en-US" altLang="ko-KR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08480" y="2992438"/>
            <a:ext cx="6400800" cy="2560320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감사합니다</a:t>
            </a:r>
            <a:r>
              <a:rPr lang="en-US" altLang="ko-KR" dirty="0"/>
              <a:t>!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" y="742315"/>
            <a:ext cx="4953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한 때 졸음운전이 고속도로 사고원인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위였던</a:t>
            </a:r>
            <a:r>
              <a:rPr lang="en-US" altLang="ko-KR" dirty="0" smtClean="0"/>
              <a:t>..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2" y="1625600"/>
            <a:ext cx="11326036" cy="5040084"/>
          </a:xfrm>
        </p:spPr>
      </p:pic>
    </p:spTree>
    <p:extLst>
      <p:ext uri="{BB962C8B-B14F-4D97-AF65-F5344CB8AC3E}">
        <p14:creationId xmlns:p14="http://schemas.microsoft.com/office/powerpoint/2010/main" val="18610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운전중</a:t>
            </a:r>
            <a:r>
              <a:rPr lang="ko-KR" altLang="en-US" dirty="0" smtClean="0"/>
              <a:t> 누가 졸고 있으면 어떻게 할까</a:t>
            </a:r>
            <a:r>
              <a:rPr lang="en-US" altLang="ko-KR" dirty="0" smtClean="0"/>
              <a:t>?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" y="1590558"/>
            <a:ext cx="6319520" cy="5196322"/>
          </a:xfrm>
        </p:spPr>
      </p:pic>
      <p:sp>
        <p:nvSpPr>
          <p:cNvPr id="6" name="TextBox 5"/>
          <p:cNvSpPr txBox="1"/>
          <p:nvPr/>
        </p:nvSpPr>
        <p:spPr>
          <a:xfrm>
            <a:off x="9032240" y="3657600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보통은 깨워주려고 한다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7233920" y="3393440"/>
            <a:ext cx="14833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그래서 생각한 주제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!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rgbClr val="7030A0"/>
                </a:solidFill>
              </a:rPr>
              <a:t>정신차릴 수 있도록 깨우자</a:t>
            </a:r>
            <a:r>
              <a:rPr lang="en-US" altLang="ko-KR" dirty="0" smtClean="0">
                <a:solidFill>
                  <a:srgbClr val="7030A0"/>
                </a:solidFill>
              </a:rPr>
              <a:t>!!!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12" y="2304656"/>
            <a:ext cx="7289976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사용 언어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 H/W, 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모델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Frame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사용한 모</a:t>
            </a:r>
            <a:r>
              <a:rPr lang="ko-KR" altLang="en-US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델 </a:t>
            </a:r>
            <a:r>
              <a:rPr lang="en-US" altLang="ko-KR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KNN</a:t>
            </a:r>
          </a:p>
          <a:p>
            <a:r>
              <a:rPr lang="en-US" altLang="ko-KR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HW : </a:t>
            </a:r>
            <a:r>
              <a:rPr lang="ko-KR" altLang="en-US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노트북 내장 </a:t>
            </a:r>
            <a:r>
              <a:rPr lang="ko-KR" altLang="en-US" b="1" dirty="0" err="1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웹카메라</a:t>
            </a:r>
            <a:endParaRPr lang="en-US" altLang="ko-KR" b="1" dirty="0" smtClean="0">
              <a:solidFill>
                <a:srgbClr val="00B05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 환경 </a:t>
            </a:r>
            <a:r>
              <a:rPr lang="en-US" altLang="ko-KR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Python 3.6, </a:t>
            </a:r>
            <a:r>
              <a:rPr lang="en-US" altLang="ko-KR" b="1" dirty="0" err="1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altLang="ko-KR" b="1" dirty="0" err="1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dlib</a:t>
            </a:r>
            <a:r>
              <a:rPr lang="en-US" altLang="ko-KR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altLang="ko-KR" b="1" dirty="0" err="1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imutils</a:t>
            </a:r>
            <a:r>
              <a:rPr lang="en-US" altLang="ko-KR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threading, </a:t>
            </a:r>
            <a:r>
              <a:rPr lang="en-US" altLang="ko-KR" b="1" dirty="0" err="1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pygame</a:t>
            </a:r>
            <a:endParaRPr lang="en-US" altLang="ko-KR" b="1" dirty="0" smtClean="0">
              <a:solidFill>
                <a:srgbClr val="00B05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구현에 필요한 영상 촬영 속도 </a:t>
            </a:r>
            <a:r>
              <a:rPr lang="en-US" altLang="ko-KR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b="1" dirty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약</a:t>
            </a:r>
            <a:r>
              <a:rPr lang="ko-KR" altLang="en-US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rgbClr val="00B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30FPS</a:t>
            </a:r>
            <a:endParaRPr lang="en-US" altLang="ko-KR" b="1" dirty="0" smtClean="0">
              <a:solidFill>
                <a:srgbClr val="00B05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Service flow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" y="1596722"/>
            <a:ext cx="4312920" cy="40363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4586" y="1596722"/>
            <a:ext cx="3633216" cy="40363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24316" y="1596722"/>
            <a:ext cx="3435096" cy="4036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4340260" y="3240061"/>
            <a:ext cx="710273" cy="423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108449" y="3296452"/>
            <a:ext cx="2941319" cy="635467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얼굴에서 눈 검출 </a:t>
            </a:r>
            <a:r>
              <a:rPr lang="ko-KR" altLang="en-US" b="1" smtClean="0">
                <a:solidFill>
                  <a:srgbClr val="FFFF00"/>
                </a:solidFill>
              </a:rPr>
              <a:t>후 눈 크기 값 계산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8129325" y="3246171"/>
            <a:ext cx="710273" cy="423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977071" y="3309292"/>
            <a:ext cx="2941319" cy="38609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눈 크기 값에 따른 졸음분석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593592" y="5772298"/>
            <a:ext cx="5149160" cy="9201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2"/>
                </a:solidFill>
              </a:rPr>
              <a:t>졸음방지 </a:t>
            </a:r>
            <a:r>
              <a:rPr lang="ko-KR" altLang="en-US" sz="3600" dirty="0" err="1" smtClean="0">
                <a:solidFill>
                  <a:schemeClr val="tx2"/>
                </a:solidFill>
              </a:rPr>
              <a:t>알람</a:t>
            </a:r>
            <a:endParaRPr lang="ko-KR" altLang="en-US" sz="3600" dirty="0">
              <a:solidFill>
                <a:schemeClr val="tx2"/>
              </a:solidFill>
            </a:endParaRPr>
          </a:p>
        </p:txBody>
      </p:sp>
      <p:sp>
        <p:nvSpPr>
          <p:cNvPr id="46" name="오른쪽 화살표 45"/>
          <p:cNvSpPr/>
          <p:nvPr/>
        </p:nvSpPr>
        <p:spPr>
          <a:xfrm rot="8574889">
            <a:off x="8755291" y="5733262"/>
            <a:ext cx="710273" cy="423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9050" y="3287974"/>
            <a:ext cx="2941319" cy="38609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영상 이미지 전처리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1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Service flow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44" y="1920239"/>
            <a:ext cx="8018912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바탕" panose="02030600000101010101" pitchFamily="18" charset="-127"/>
                <a:ea typeface="바탕" panose="02030600000101010101" pitchFamily="18" charset="-127"/>
              </a:rPr>
              <a:t>Image preprocessing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1" y="2823564"/>
            <a:ext cx="1770888" cy="25028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27" y="1575727"/>
            <a:ext cx="5297424" cy="2495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96" y="4355146"/>
            <a:ext cx="1770886" cy="250285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844282" y="1575727"/>
            <a:ext cx="1763269" cy="24956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208727">
            <a:off x="2021176" y="5008849"/>
            <a:ext cx="2744962" cy="924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59152" y="5797296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Grayscaling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20375245">
            <a:off x="2065798" y="2952430"/>
            <a:ext cx="1164484" cy="667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64330" y="2201660"/>
            <a:ext cx="166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Converting to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LAB channel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1208727">
            <a:off x="8733206" y="2946419"/>
            <a:ext cx="1186979" cy="924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0876181">
            <a:off x="7115281" y="4934577"/>
            <a:ext cx="2814266" cy="961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348" y="2865810"/>
            <a:ext cx="1770888" cy="25028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228102" y="522376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0.75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32383" y="322423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0.25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17331" y="5423821"/>
            <a:ext cx="2242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Composited image</a:t>
            </a:r>
            <a:endParaRPr lang="ko-KR" altLang="en-US" sz="16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64528" y="352155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LAB channel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69994" y="3521557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Median blur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47992" y="3521557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Inversion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88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영업 방향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83_TF03431374.potx" id="{C6C6E71E-75A9-4BAF-B7F5-D3593E46347E}" vid="{8C3DCD4C-5030-4628-A885-13E24930480A}"/>
    </a:ext>
  </a:extLst>
</a:theme>
</file>

<file path=ppt/theme/theme2.xml><?xml version="1.0" encoding="utf-8"?>
<a:theme xmlns:a="http://schemas.openxmlformats.org/drawingml/2006/main" name="Office 테마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방향 프레젠테이션(와이드스크린)</Template>
  <TotalTime>1111</TotalTime>
  <Words>743</Words>
  <Application>Microsoft Office PowerPoint</Application>
  <PresentationFormat>와이드스크린</PresentationFormat>
  <Paragraphs>193</Paragraphs>
  <Slides>27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HY견고딕</vt:lpstr>
      <vt:lpstr>HY그래픽</vt:lpstr>
      <vt:lpstr>굴림</vt:lpstr>
      <vt:lpstr>돋움</vt:lpstr>
      <vt:lpstr>맑은 고딕</vt:lpstr>
      <vt:lpstr>바탕</vt:lpstr>
      <vt:lpstr>Arial</vt:lpstr>
      <vt:lpstr>Book Antiqua</vt:lpstr>
      <vt:lpstr>Cambria</vt:lpstr>
      <vt:lpstr>Cambria Math</vt:lpstr>
      <vt:lpstr>Wingdings</vt:lpstr>
      <vt:lpstr>영업 방향 16X9</vt:lpstr>
      <vt:lpstr>눈 똑바로 뜨고 운전해!</vt:lpstr>
      <vt:lpstr>드롬비(Driver + zombie)..</vt:lpstr>
      <vt:lpstr>한 때 졸음운전이 고속도로 사고원인 1위였던..</vt:lpstr>
      <vt:lpstr>운전중 누가 졸고 있으면 어떻게 할까?</vt:lpstr>
      <vt:lpstr>그래서 생각한 주제!</vt:lpstr>
      <vt:lpstr>사용 언어, H/W, 모델, Frame</vt:lpstr>
      <vt:lpstr>Service flow</vt:lpstr>
      <vt:lpstr>Service flow</vt:lpstr>
      <vt:lpstr>Image preprocessing</vt:lpstr>
      <vt:lpstr>HOG(Histogram of Oriented Gradient)</vt:lpstr>
      <vt:lpstr>Face Landmark estimation</vt:lpstr>
      <vt:lpstr>EAR(eye aspect ratio) : 감은 눈 탐지</vt:lpstr>
      <vt:lpstr>EAR(eye aspect ratio) : 감은 눈 탐지</vt:lpstr>
      <vt:lpstr>졸음 단계(level) 설정</vt:lpstr>
      <vt:lpstr>조건 가정에 따른 졸음 설정</vt:lpstr>
      <vt:lpstr>졸음 단계(level) 설정</vt:lpstr>
      <vt:lpstr>KNN algorithm</vt:lpstr>
      <vt:lpstr>KNN algorithm</vt:lpstr>
      <vt:lpstr>Alarm for drivers</vt:lpstr>
      <vt:lpstr>Summary</vt:lpstr>
      <vt:lpstr>Test for the service</vt:lpstr>
      <vt:lpstr>Expected effect</vt:lpstr>
      <vt:lpstr>Future task</vt:lpstr>
      <vt:lpstr>일자별 계획표</vt:lpstr>
      <vt:lpstr>추진일정</vt:lpstr>
      <vt:lpstr>Reference</vt:lpstr>
      <vt:lpstr>감사합니다!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눈 똑바로 뜨고 운전해!</dc:title>
  <dc:creator>jnh7807@gmail.com</dc:creator>
  <cp:lastModifiedBy>jnh7807@gmail.com</cp:lastModifiedBy>
  <cp:revision>64</cp:revision>
  <dcterms:created xsi:type="dcterms:W3CDTF">2020-04-09T00:29:12Z</dcterms:created>
  <dcterms:modified xsi:type="dcterms:W3CDTF">2020-04-24T01:18:21Z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